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19"/>
  </p:notesMasterIdLst>
  <p:sldIdLst>
    <p:sldId id="256" r:id="rId2"/>
    <p:sldId id="258" r:id="rId3"/>
    <p:sldId id="259" r:id="rId4"/>
    <p:sldId id="260" r:id="rId5"/>
    <p:sldId id="261" r:id="rId6"/>
    <p:sldId id="262" r:id="rId7"/>
    <p:sldId id="263" r:id="rId8"/>
    <p:sldId id="264" r:id="rId9"/>
    <p:sldId id="267" r:id="rId10"/>
    <p:sldId id="268" r:id="rId11"/>
    <p:sldId id="269" r:id="rId12"/>
    <p:sldId id="270" r:id="rId13"/>
    <p:sldId id="275" r:id="rId14"/>
    <p:sldId id="271" r:id="rId15"/>
    <p:sldId id="273" r:id="rId16"/>
    <p:sldId id="274"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p:cViewPr>
        <p:scale>
          <a:sx n="90" d="100"/>
          <a:sy n="90" d="100"/>
        </p:scale>
        <p:origin x="-1402" y="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5821A-DE57-43A9-8825-307022D6DA2D}" type="datetimeFigureOut">
              <a:rPr lang="en-IN" smtClean="0"/>
              <a:t>14-07-2021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A15F6-5F02-4CD7-8FB2-74CE80374FCE}" type="slidenum">
              <a:rPr lang="en-IN" smtClean="0"/>
              <a:t>‹#›</a:t>
            </a:fld>
            <a:endParaRPr lang="en-IN"/>
          </a:p>
        </p:txBody>
      </p:sp>
    </p:spTree>
    <p:extLst>
      <p:ext uri="{BB962C8B-B14F-4D97-AF65-F5344CB8AC3E}">
        <p14:creationId xmlns:p14="http://schemas.microsoft.com/office/powerpoint/2010/main" val="392555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00BEEC9D-F0A2-4595-B869-22CBD72C0165}" type="datetimeFigureOut">
              <a:rPr lang="en-IN" smtClean="0"/>
              <a:t>14-07-2021</a:t>
            </a:fld>
            <a:endParaRPr lang="en-IN"/>
          </a:p>
        </p:txBody>
      </p:sp>
      <p:sp>
        <p:nvSpPr>
          <p:cNvPr id="5" name="Footer Placeholder 4"/>
          <p:cNvSpPr>
            <a:spLocks noGrp="1"/>
          </p:cNvSpPr>
          <p:nvPr>
            <p:ph type="ftr" sz="quarter" idx="11"/>
          </p:nvPr>
        </p:nvSpPr>
        <p:spPr>
          <a:xfrm>
            <a:off x="914400" y="4323846"/>
            <a:ext cx="4880610" cy="365125"/>
          </a:xfrm>
        </p:spPr>
        <p:txBody>
          <a:bodyPr/>
          <a:lstStyle/>
          <a:p>
            <a:endParaRPr lang="en-IN"/>
          </a:p>
        </p:txBody>
      </p:sp>
      <p:sp>
        <p:nvSpPr>
          <p:cNvPr id="6" name="Slide Number Placeholder 5"/>
          <p:cNvSpPr>
            <a:spLocks noGrp="1"/>
          </p:cNvSpPr>
          <p:nvPr>
            <p:ph type="sldNum" sz="quarter" idx="12"/>
          </p:nvPr>
        </p:nvSpPr>
        <p:spPr>
          <a:xfrm>
            <a:off x="6057900" y="1430867"/>
            <a:ext cx="2171700" cy="365125"/>
          </a:xfrm>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209760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69421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a:xfrm>
            <a:off x="594360" y="381001"/>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1205416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a:xfrm>
            <a:off x="594360" y="379438"/>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52FC72F5-A04F-453A-A334-3B10E96D0227}" type="slidenum">
              <a:rPr lang="en-IN" smtClean="0"/>
              <a:t>‹#›</a:t>
            </a:fld>
            <a:endParaRPr lang="en-IN"/>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7055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a:xfrm>
            <a:off x="594360" y="378884"/>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222162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BEEC9D-F0A2-4595-B869-22CBD72C0165}" type="datetimeFigureOut">
              <a:rPr lang="en-IN" smtClean="0"/>
              <a:t>14-07-2021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806125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BEEC9D-F0A2-4595-B869-22CBD72C0165}" type="datetimeFigureOut">
              <a:rPr lang="en-IN" smtClean="0"/>
              <a:t>14-07-2021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767381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BEEC9D-F0A2-4595-B869-22CBD72C0165}" type="datetimeFigureOut">
              <a:rPr lang="en-IN" smtClean="0"/>
              <a:t>14-07-2021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238379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0BEEC9D-F0A2-4595-B869-22CBD72C0165}" type="datetimeFigureOut">
              <a:rPr lang="en-IN" smtClean="0"/>
              <a:t>14-07-2021</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4" cy="365125"/>
          </a:xfrm>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230823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BEEC9D-F0A2-4595-B869-22CBD72C0165}" type="datetimeFigureOut">
              <a:rPr lang="en-IN" smtClean="0"/>
              <a:t>14-07-2021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148684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0BEEC9D-F0A2-4595-B869-22CBD72C0165}" type="datetimeFigureOut">
              <a:rPr lang="en-IN" smtClean="0"/>
              <a:t>14-07-2021</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3" cy="365125"/>
          </a:xfrm>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118665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4057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BEEC9D-F0A2-4595-B869-22CBD72C0165}" type="datetimeFigureOut">
              <a:rPr lang="en-IN" smtClean="0"/>
              <a:t>14-07-2021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1214465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BEEC9D-F0A2-4595-B869-22CBD72C0165}" type="datetimeFigureOut">
              <a:rPr lang="en-IN" smtClean="0"/>
              <a:t>14-07-2021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96616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EEC9D-F0A2-4595-B869-22CBD72C0165}" type="datetimeFigureOut">
              <a:rPr lang="en-IN" smtClean="0"/>
              <a:t>14-07-2021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1328595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2566369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BEEC9D-F0A2-4595-B869-22CBD72C0165}" type="datetimeFigureOut">
              <a:rPr lang="en-IN" smtClean="0"/>
              <a:t>14-07-2021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FC72F5-A04F-453A-A334-3B10E96D0227}" type="slidenum">
              <a:rPr lang="en-IN" smtClean="0"/>
              <a:t>‹#›</a:t>
            </a:fld>
            <a:endParaRPr lang="en-IN"/>
          </a:p>
        </p:txBody>
      </p:sp>
    </p:spTree>
    <p:extLst>
      <p:ext uri="{BB962C8B-B14F-4D97-AF65-F5344CB8AC3E}">
        <p14:creationId xmlns:p14="http://schemas.microsoft.com/office/powerpoint/2010/main" val="3899947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0BEEC9D-F0A2-4595-B869-22CBD72C0165}" type="datetimeFigureOut">
              <a:rPr lang="en-IN" smtClean="0"/>
              <a:t>14-07-2021</a:t>
            </a:fld>
            <a:endParaRPr lang="en-IN"/>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2FC72F5-A04F-453A-A334-3B10E96D0227}" type="slidenum">
              <a:rPr lang="en-IN" smtClean="0"/>
              <a:t>‹#›</a:t>
            </a:fld>
            <a:endParaRPr lang="en-IN"/>
          </a:p>
        </p:txBody>
      </p:sp>
    </p:spTree>
    <p:extLst>
      <p:ext uri="{BB962C8B-B14F-4D97-AF65-F5344CB8AC3E}">
        <p14:creationId xmlns:p14="http://schemas.microsoft.com/office/powerpoint/2010/main" val="1782133182"/>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TextBox 4"/>
          <p:cNvSpPr txBox="1"/>
          <p:nvPr/>
        </p:nvSpPr>
        <p:spPr>
          <a:xfrm>
            <a:off x="2555776" y="2780928"/>
            <a:ext cx="5548314" cy="2092881"/>
          </a:xfrm>
          <a:prstGeom prst="rect">
            <a:avLst/>
          </a:prstGeom>
          <a:noFill/>
        </p:spPr>
        <p:txBody>
          <a:bodyPr wrap="none" rtlCol="0">
            <a:spAutoFit/>
          </a:bodyPr>
          <a:lstStyle/>
          <a:p>
            <a:pPr marL="285750" indent="-285750">
              <a:buFont typeface="Wingdings" pitchFamily="2" charset="2"/>
              <a:buChar char="v"/>
            </a:pPr>
            <a:r>
              <a:rPr lang="en-US" sz="2800" dirty="0">
                <a:solidFill>
                  <a:schemeClr val="accent2">
                    <a:lumMod val="60000"/>
                    <a:lumOff val="40000"/>
                  </a:schemeClr>
                </a:solidFill>
              </a:rPr>
              <a:t>Shubham Gupta(20BCS7538)</a:t>
            </a:r>
          </a:p>
          <a:p>
            <a:pPr marL="285750" indent="-285750">
              <a:buFont typeface="Wingdings" pitchFamily="2" charset="2"/>
              <a:buChar char="v"/>
            </a:pPr>
            <a:r>
              <a:rPr lang="en-US" sz="2800" dirty="0" err="1">
                <a:solidFill>
                  <a:schemeClr val="accent2">
                    <a:lumMod val="60000"/>
                    <a:lumOff val="40000"/>
                  </a:schemeClr>
                </a:solidFill>
              </a:rPr>
              <a:t>Megha</a:t>
            </a:r>
            <a:r>
              <a:rPr lang="en-US" sz="2800">
                <a:solidFill>
                  <a:schemeClr val="accent2">
                    <a:lumMod val="60000"/>
                    <a:lumOff val="40000"/>
                  </a:schemeClr>
                </a:solidFill>
              </a:rPr>
              <a:t> </a:t>
            </a:r>
            <a:r>
              <a:rPr lang="en-US" sz="2800" smtClean="0">
                <a:solidFill>
                  <a:schemeClr val="accent2">
                    <a:lumMod val="60000"/>
                    <a:lumOff val="40000"/>
                  </a:schemeClr>
                </a:solidFill>
              </a:rPr>
              <a:t>Joshi(20BCS7950)</a:t>
            </a:r>
            <a:endParaRPr lang="en-US" sz="2800" dirty="0">
              <a:solidFill>
                <a:schemeClr val="accent2">
                  <a:lumMod val="60000"/>
                  <a:lumOff val="40000"/>
                </a:schemeClr>
              </a:solidFill>
            </a:endParaRPr>
          </a:p>
          <a:p>
            <a:pPr marL="285750" indent="-285750">
              <a:buFont typeface="Wingdings" pitchFamily="2" charset="2"/>
              <a:buChar char="v"/>
            </a:pPr>
            <a:r>
              <a:rPr lang="en-US" sz="2800" dirty="0">
                <a:solidFill>
                  <a:schemeClr val="accent2">
                    <a:lumMod val="60000"/>
                    <a:lumOff val="40000"/>
                  </a:schemeClr>
                </a:solidFill>
              </a:rPr>
              <a:t>Saumya Saloni(20BCS7542)</a:t>
            </a:r>
          </a:p>
          <a:p>
            <a:pPr marL="285750" indent="-285750">
              <a:buFont typeface="Wingdings" pitchFamily="2" charset="2"/>
              <a:buChar char="v"/>
            </a:pPr>
            <a:r>
              <a:rPr lang="en-US" sz="2800" dirty="0">
                <a:solidFill>
                  <a:schemeClr val="accent2">
                    <a:lumMod val="60000"/>
                    <a:lumOff val="40000"/>
                  </a:schemeClr>
                </a:solidFill>
              </a:rPr>
              <a:t>Pragya Srivastav(20BCS7528)</a:t>
            </a:r>
          </a:p>
          <a:p>
            <a:endParaRPr lang="en-IN" dirty="0">
              <a:solidFill>
                <a:schemeClr val="accent2">
                  <a:lumMod val="60000"/>
                  <a:lumOff val="40000"/>
                </a:schemeClr>
              </a:solidFill>
            </a:endParaRPr>
          </a:p>
        </p:txBody>
      </p:sp>
      <p:sp>
        <p:nvSpPr>
          <p:cNvPr id="6" name="Rectangle 5">
            <a:extLst>
              <a:ext uri="{FF2B5EF4-FFF2-40B4-BE49-F238E27FC236}">
                <a16:creationId xmlns:a16="http://schemas.microsoft.com/office/drawing/2014/main" xmlns="" id="{2CD5BBD5-E73B-4725-8073-707C112E8C38}"/>
              </a:ext>
            </a:extLst>
          </p:cNvPr>
          <p:cNvSpPr/>
          <p:nvPr/>
        </p:nvSpPr>
        <p:spPr>
          <a:xfrm>
            <a:off x="2843808" y="1412776"/>
            <a:ext cx="36920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E-LEARNER</a:t>
            </a:r>
          </a:p>
        </p:txBody>
      </p:sp>
    </p:spTree>
    <p:extLst>
      <p:ext uri="{BB962C8B-B14F-4D97-AF65-F5344CB8AC3E}">
        <p14:creationId xmlns:p14="http://schemas.microsoft.com/office/powerpoint/2010/main" val="18288279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20891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xmlns="" id="{D8689832-5791-439E-8B13-012AFAD13DBA}"/>
              </a:ext>
            </a:extLst>
          </p:cNvPr>
          <p:cNvSpPr/>
          <p:nvPr/>
        </p:nvSpPr>
        <p:spPr>
          <a:xfrm>
            <a:off x="2987824" y="629343"/>
            <a:ext cx="3546164"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GET STARTED</a:t>
            </a:r>
          </a:p>
        </p:txBody>
      </p:sp>
    </p:spTree>
    <p:extLst>
      <p:ext uri="{BB962C8B-B14F-4D97-AF65-F5344CB8AC3E}">
        <p14:creationId xmlns:p14="http://schemas.microsoft.com/office/powerpoint/2010/main" val="319739686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5" y="1700808"/>
            <a:ext cx="8987369" cy="512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xmlns="" id="{1A80ED4A-D173-499E-901C-18376DC3E95E}"/>
              </a:ext>
            </a:extLst>
          </p:cNvPr>
          <p:cNvSpPr/>
          <p:nvPr/>
        </p:nvSpPr>
        <p:spPr>
          <a:xfrm>
            <a:off x="3622059" y="620688"/>
            <a:ext cx="1899879"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NOTES</a:t>
            </a:r>
          </a:p>
        </p:txBody>
      </p:sp>
    </p:spTree>
    <p:extLst>
      <p:ext uri="{BB962C8B-B14F-4D97-AF65-F5344CB8AC3E}">
        <p14:creationId xmlns:p14="http://schemas.microsoft.com/office/powerpoint/2010/main" val="167016456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2" y="1484783"/>
            <a:ext cx="9035442" cy="529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E8462432-D0DE-4A55-9BCD-A956FADC02AB}"/>
              </a:ext>
            </a:extLst>
          </p:cNvPr>
          <p:cNvSpPr/>
          <p:nvPr/>
        </p:nvSpPr>
        <p:spPr>
          <a:xfrm>
            <a:off x="2168137" y="548680"/>
            <a:ext cx="4807726"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VIDEO TUTORIALS</a:t>
            </a:r>
          </a:p>
        </p:txBody>
      </p:sp>
    </p:spTree>
    <p:extLst>
      <p:ext uri="{BB962C8B-B14F-4D97-AF65-F5344CB8AC3E}">
        <p14:creationId xmlns:p14="http://schemas.microsoft.com/office/powerpoint/2010/main" val="3000650658"/>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D1E1CE7-F5A1-4754-8DC1-DA7D996433F5}"/>
              </a:ext>
            </a:extLst>
          </p:cNvPr>
          <p:cNvPicPr>
            <a:picLocks noChangeAspect="1"/>
          </p:cNvPicPr>
          <p:nvPr/>
        </p:nvPicPr>
        <p:blipFill>
          <a:blip r:embed="rId2"/>
          <a:stretch>
            <a:fillRect/>
          </a:stretch>
        </p:blipFill>
        <p:spPr>
          <a:xfrm>
            <a:off x="20088" y="2032894"/>
            <a:ext cx="9166934" cy="4825106"/>
          </a:xfrm>
          <a:prstGeom prst="rect">
            <a:avLst/>
          </a:prstGeom>
        </p:spPr>
      </p:pic>
      <p:sp>
        <p:nvSpPr>
          <p:cNvPr id="3" name="Rectangle 2">
            <a:extLst>
              <a:ext uri="{FF2B5EF4-FFF2-40B4-BE49-F238E27FC236}">
                <a16:creationId xmlns:a16="http://schemas.microsoft.com/office/drawing/2014/main" xmlns="" id="{4EB40E95-A563-488F-A772-BC014B98449D}"/>
              </a:ext>
            </a:extLst>
          </p:cNvPr>
          <p:cNvSpPr/>
          <p:nvPr/>
        </p:nvSpPr>
        <p:spPr>
          <a:xfrm>
            <a:off x="2771964" y="836712"/>
            <a:ext cx="3663182"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FUNZONE!!</a:t>
            </a:r>
          </a:p>
        </p:txBody>
      </p:sp>
    </p:spTree>
    <p:extLst>
      <p:ext uri="{BB962C8B-B14F-4D97-AF65-F5344CB8AC3E}">
        <p14:creationId xmlns:p14="http://schemas.microsoft.com/office/powerpoint/2010/main" val="36999022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0D1A60-519D-4E7A-8B9A-BA112C0B824E}"/>
              </a:ext>
            </a:extLst>
          </p:cNvPr>
          <p:cNvPicPr>
            <a:picLocks noChangeAspect="1"/>
          </p:cNvPicPr>
          <p:nvPr/>
        </p:nvPicPr>
        <p:blipFill>
          <a:blip r:embed="rId2"/>
          <a:stretch>
            <a:fillRect/>
          </a:stretch>
        </p:blipFill>
        <p:spPr>
          <a:xfrm>
            <a:off x="0" y="1766920"/>
            <a:ext cx="9144000" cy="5112568"/>
          </a:xfrm>
          <a:prstGeom prst="rect">
            <a:avLst/>
          </a:prstGeom>
        </p:spPr>
      </p:pic>
      <p:sp>
        <p:nvSpPr>
          <p:cNvPr id="7" name="Rectangle 6">
            <a:extLst>
              <a:ext uri="{FF2B5EF4-FFF2-40B4-BE49-F238E27FC236}">
                <a16:creationId xmlns:a16="http://schemas.microsoft.com/office/drawing/2014/main" xmlns="" id="{67A9F7C6-82A0-4327-9596-34A23543087C}"/>
              </a:ext>
            </a:extLst>
          </p:cNvPr>
          <p:cNvSpPr/>
          <p:nvPr/>
        </p:nvSpPr>
        <p:spPr>
          <a:xfrm>
            <a:off x="2987824" y="548680"/>
            <a:ext cx="364715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Database </a:t>
            </a:r>
          </a:p>
        </p:txBody>
      </p:sp>
    </p:spTree>
    <p:extLst>
      <p:ext uri="{BB962C8B-B14F-4D97-AF65-F5344CB8AC3E}">
        <p14:creationId xmlns:p14="http://schemas.microsoft.com/office/powerpoint/2010/main" val="342783112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564904"/>
            <a:ext cx="8496944" cy="2308324"/>
          </a:xfrm>
          <a:prstGeom prst="rect">
            <a:avLst/>
          </a:prstGeom>
          <a:noFill/>
        </p:spPr>
        <p:txBody>
          <a:bodyPr wrap="square" rtlCol="0">
            <a:spAutoFit/>
          </a:bodyPr>
          <a:lstStyle/>
          <a:p>
            <a:r>
              <a:rPr lang="en-US" dirty="0"/>
              <a:t>E learning has rapidly evolved from a thing of the future to a practical approach towards education. </a:t>
            </a:r>
          </a:p>
          <a:p>
            <a:r>
              <a:rPr lang="en-US" dirty="0"/>
              <a:t>It will continue to be an extremely useful classroom teaching tool as well as self-study platform.</a:t>
            </a:r>
          </a:p>
          <a:p>
            <a:r>
              <a:rPr lang="en-US" dirty="0"/>
              <a:t> With the rise of virtual reality technology and augment reality solutions, experimental subjects, skill-based learning and military training will come to depend more heavily on e-learning solutions.</a:t>
            </a:r>
          </a:p>
          <a:p>
            <a:r>
              <a:rPr lang="en-US" dirty="0"/>
              <a:t>It innovative approaches to team up.</a:t>
            </a:r>
            <a:endParaRPr lang="en-IN" dirty="0"/>
          </a:p>
        </p:txBody>
      </p:sp>
      <p:sp>
        <p:nvSpPr>
          <p:cNvPr id="6" name="Rectangle 5">
            <a:extLst>
              <a:ext uri="{FF2B5EF4-FFF2-40B4-BE49-F238E27FC236}">
                <a16:creationId xmlns:a16="http://schemas.microsoft.com/office/drawing/2014/main" xmlns="" id="{79747DE6-F71C-401A-9E22-868AF394AFE8}"/>
              </a:ext>
            </a:extLst>
          </p:cNvPr>
          <p:cNvSpPr/>
          <p:nvPr/>
        </p:nvSpPr>
        <p:spPr>
          <a:xfrm>
            <a:off x="2411760" y="1196752"/>
            <a:ext cx="488306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FUTURE SCOPE</a:t>
            </a:r>
          </a:p>
        </p:txBody>
      </p:sp>
    </p:spTree>
    <p:extLst>
      <p:ext uri="{BB962C8B-B14F-4D97-AF65-F5344CB8AC3E}">
        <p14:creationId xmlns:p14="http://schemas.microsoft.com/office/powerpoint/2010/main" val="58746233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25" y="2724325"/>
            <a:ext cx="8874655" cy="3139321"/>
          </a:xfrm>
          <a:prstGeom prst="rect">
            <a:avLst/>
          </a:prstGeom>
          <a:noFill/>
        </p:spPr>
        <p:txBody>
          <a:bodyPr wrap="square" rtlCol="0">
            <a:spAutoFit/>
          </a:bodyPr>
          <a:lstStyle/>
          <a:p>
            <a:r>
              <a:rPr lang="en-US" dirty="0"/>
              <a:t>E-learning has brought a positive impact in the lives of students and working</a:t>
            </a:r>
          </a:p>
          <a:p>
            <a:r>
              <a:rPr lang="en-US" dirty="0"/>
              <a:t> professionals. It has given an opportunity to take up additional courses along </a:t>
            </a:r>
          </a:p>
          <a:p>
            <a:r>
              <a:rPr lang="en-US" dirty="0"/>
              <a:t>with their studies or job as per their convenience. Online education has also helped the faculty in the institutions to ask students to study some part of syllabus online which do not require much of classroom instructions. So the online study helps the faculty to save time in which they can interact with the students more. </a:t>
            </a:r>
          </a:p>
          <a:p>
            <a:r>
              <a:rPr lang="en-US" dirty="0"/>
              <a:t>The quality of education has improved by online courses and even it has become easy for students to refer the content as per their leisure. In the era of digitalization the scope of online education increase even more and will be</a:t>
            </a:r>
          </a:p>
          <a:p>
            <a:r>
              <a:rPr lang="en-US" dirty="0"/>
              <a:t> beneficial for students, professionals and also institutions.</a:t>
            </a:r>
            <a:endParaRPr lang="en-IN" dirty="0"/>
          </a:p>
        </p:txBody>
      </p:sp>
      <p:sp>
        <p:nvSpPr>
          <p:cNvPr id="4" name="Rectangle 3">
            <a:extLst>
              <a:ext uri="{FF2B5EF4-FFF2-40B4-BE49-F238E27FC236}">
                <a16:creationId xmlns:a16="http://schemas.microsoft.com/office/drawing/2014/main" xmlns="" id="{034DE08C-E529-4AB5-B46A-05058F622097}"/>
              </a:ext>
            </a:extLst>
          </p:cNvPr>
          <p:cNvSpPr/>
          <p:nvPr/>
        </p:nvSpPr>
        <p:spPr>
          <a:xfrm>
            <a:off x="2771800" y="1268760"/>
            <a:ext cx="3905236"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a:ln/>
                <a:solidFill>
                  <a:schemeClr val="accent3"/>
                </a:solidFill>
                <a:effectLst/>
              </a:rPr>
              <a:t>CONCLUSION</a:t>
            </a:r>
          </a:p>
        </p:txBody>
      </p:sp>
    </p:spTree>
    <p:extLst>
      <p:ext uri="{BB962C8B-B14F-4D97-AF65-F5344CB8AC3E}">
        <p14:creationId xmlns:p14="http://schemas.microsoft.com/office/powerpoint/2010/main" val="194170951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ADBC0417-F969-4677-8C9B-BD2AFFD13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96"/>
            <a:ext cx="9144000" cy="6870896"/>
          </a:xfrm>
          <a:prstGeom prst="rect">
            <a:avLst/>
          </a:prstGeom>
        </p:spPr>
      </p:pic>
    </p:spTree>
    <p:extLst>
      <p:ext uri="{BB962C8B-B14F-4D97-AF65-F5344CB8AC3E}">
        <p14:creationId xmlns:p14="http://schemas.microsoft.com/office/powerpoint/2010/main" val="208875642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843808" y="980728"/>
            <a:ext cx="3548472" cy="707886"/>
          </a:xfrm>
          <a:prstGeom prst="rect">
            <a:avLst/>
          </a:prstGeom>
          <a:noFill/>
        </p:spPr>
        <p:txBody>
          <a:bodyPr wrap="non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4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INTRODUCTION</a:t>
            </a:r>
            <a:endParaRPr lang="en-IN" sz="4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TextBox 2"/>
          <p:cNvSpPr txBox="1"/>
          <p:nvPr/>
        </p:nvSpPr>
        <p:spPr>
          <a:xfrm>
            <a:off x="1331640" y="1916832"/>
            <a:ext cx="7560840" cy="3416320"/>
          </a:xfrm>
          <a:prstGeom prst="rect">
            <a:avLst/>
          </a:prstGeom>
          <a:noFill/>
        </p:spPr>
        <p:txBody>
          <a:bodyPr wrap="square" rtlCol="0">
            <a:spAutoFit/>
          </a:bodyPr>
          <a:lstStyle/>
          <a:p>
            <a:r>
              <a:rPr lang="en-US" dirty="0">
                <a:solidFill>
                  <a:schemeClr val="accent2">
                    <a:lumMod val="60000"/>
                    <a:lumOff val="40000"/>
                  </a:schemeClr>
                </a:solidFill>
                <a:latin typeface="Times New Roman" pitchFamily="18" charset="0"/>
                <a:cs typeface="Times New Roman" pitchFamily="18" charset="0"/>
              </a:rPr>
              <a:t>Recently e-learning systems are experiencing rapid development. </a:t>
            </a:r>
          </a:p>
          <a:p>
            <a:r>
              <a:rPr lang="en-US" dirty="0">
                <a:solidFill>
                  <a:schemeClr val="accent2">
                    <a:lumMod val="60000"/>
                    <a:lumOff val="40000"/>
                  </a:schemeClr>
                </a:solidFill>
                <a:latin typeface="Times New Roman" pitchFamily="18" charset="0"/>
                <a:cs typeface="Times New Roman" pitchFamily="18" charset="0"/>
              </a:rPr>
              <a:t>The advantages of learning through a global network are manifold and obvious: </a:t>
            </a:r>
          </a:p>
          <a:p>
            <a:r>
              <a:rPr lang="en-US" dirty="0">
                <a:solidFill>
                  <a:schemeClr val="accent2">
                    <a:lumMod val="60000"/>
                    <a:lumOff val="40000"/>
                  </a:schemeClr>
                </a:solidFill>
                <a:latin typeface="Times New Roman" pitchFamily="18" charset="0"/>
                <a:cs typeface="Times New Roman" pitchFamily="18" charset="0"/>
              </a:rPr>
              <a:t>the independence of time and space, learners can learn at their own pace, </a:t>
            </a:r>
          </a:p>
          <a:p>
            <a:r>
              <a:rPr lang="en-US" dirty="0">
                <a:solidFill>
                  <a:schemeClr val="accent2">
                    <a:lumMod val="60000"/>
                    <a:lumOff val="40000"/>
                  </a:schemeClr>
                </a:solidFill>
                <a:latin typeface="Times New Roman" pitchFamily="18" charset="0"/>
                <a:cs typeface="Times New Roman" pitchFamily="18" charset="0"/>
              </a:rPr>
              <a:t>learning materials can be organized in one place and used-processed all </a:t>
            </a:r>
          </a:p>
          <a:p>
            <a:r>
              <a:rPr lang="en-US" dirty="0">
                <a:solidFill>
                  <a:schemeClr val="accent2">
                    <a:lumMod val="60000"/>
                    <a:lumOff val="40000"/>
                  </a:schemeClr>
                </a:solidFill>
                <a:latin typeface="Times New Roman" pitchFamily="18" charset="0"/>
                <a:cs typeface="Times New Roman" pitchFamily="18" charset="0"/>
              </a:rPr>
              <a:t>around the world. </a:t>
            </a:r>
          </a:p>
          <a:p>
            <a:r>
              <a:rPr lang="en-US" dirty="0">
                <a:solidFill>
                  <a:schemeClr val="accent2">
                    <a:lumMod val="60000"/>
                    <a:lumOff val="40000"/>
                  </a:schemeClr>
                </a:solidFill>
                <a:latin typeface="Times New Roman" pitchFamily="18" charset="0"/>
                <a:cs typeface="Times New Roman" pitchFamily="18" charset="0"/>
              </a:rPr>
              <a:t>The personalization options increase efficiency of e-learning, thus justifying</a:t>
            </a:r>
          </a:p>
          <a:p>
            <a:r>
              <a:rPr lang="en-US" dirty="0">
                <a:solidFill>
                  <a:schemeClr val="accent2">
                    <a:lumMod val="60000"/>
                    <a:lumOff val="40000"/>
                  </a:schemeClr>
                </a:solidFill>
                <a:latin typeface="Times New Roman" pitchFamily="18" charset="0"/>
                <a:cs typeface="Times New Roman" pitchFamily="18" charset="0"/>
              </a:rPr>
              <a:t> the higher initial cost of their construction. In order to personalize the learning </a:t>
            </a:r>
          </a:p>
          <a:p>
            <a:r>
              <a:rPr lang="en-US" dirty="0">
                <a:solidFill>
                  <a:schemeClr val="accent2">
                    <a:lumMod val="60000"/>
                    <a:lumOff val="40000"/>
                  </a:schemeClr>
                </a:solidFill>
                <a:latin typeface="Times New Roman" pitchFamily="18" charset="0"/>
                <a:cs typeface="Times New Roman" pitchFamily="18" charset="0"/>
              </a:rPr>
              <a:t>process and adapt content to each learner, e-learning systems can use strategies that have the ability to meet the needs of learners.</a:t>
            </a:r>
          </a:p>
          <a:p>
            <a:r>
              <a:rPr lang="en-US" dirty="0">
                <a:solidFill>
                  <a:schemeClr val="accent2">
                    <a:lumMod val="60000"/>
                    <a:lumOff val="40000"/>
                  </a:schemeClr>
                </a:solidFill>
                <a:latin typeface="Times New Roman" pitchFamily="18" charset="0"/>
                <a:cs typeface="Times New Roman" pitchFamily="18" charset="0"/>
              </a:rPr>
              <a:t> Also, these systems have to use different technologies to change the environment and perform the adaptation of teaching materials based on the needs of learners.</a:t>
            </a:r>
            <a:endParaRPr lang="en-IN" dirty="0">
              <a:solidFill>
                <a:schemeClr val="accent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3616272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275856" y="1196752"/>
            <a:ext cx="2683363" cy="707886"/>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OBJECTIVES</a:t>
            </a:r>
            <a:endParaRPr lang="en-IN"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TextBox 2"/>
          <p:cNvSpPr txBox="1"/>
          <p:nvPr/>
        </p:nvSpPr>
        <p:spPr>
          <a:xfrm>
            <a:off x="3406" y="2204864"/>
            <a:ext cx="6925807" cy="1569660"/>
          </a:xfrm>
          <a:prstGeom prst="rect">
            <a:avLst/>
          </a:prstGeom>
          <a:noFill/>
        </p:spPr>
        <p:txBody>
          <a:bodyPr wrap="none" rtlCol="0">
            <a:spAutoFit/>
          </a:bodyPr>
          <a:lstStyle/>
          <a:p>
            <a:pPr marL="285750" indent="-285750">
              <a:buFont typeface="Arial" pitchFamily="34" charset="0"/>
              <a:buChar char="•"/>
            </a:pPr>
            <a:r>
              <a:rPr lang="en-US" sz="2400" dirty="0">
                <a:solidFill>
                  <a:schemeClr val="accent5">
                    <a:lumMod val="50000"/>
                  </a:schemeClr>
                </a:solidFill>
                <a:latin typeface="Times New Roman" pitchFamily="18" charset="0"/>
                <a:cs typeface="Times New Roman" pitchFamily="18" charset="0"/>
              </a:rPr>
              <a:t>Enhance the quality of learning and teaching. </a:t>
            </a:r>
          </a:p>
          <a:p>
            <a:pPr marL="285750" indent="-285750">
              <a:buFont typeface="Arial" pitchFamily="34" charset="0"/>
              <a:buChar char="•"/>
            </a:pPr>
            <a:r>
              <a:rPr lang="en-US" sz="2400" dirty="0">
                <a:solidFill>
                  <a:schemeClr val="accent5">
                    <a:lumMod val="50000"/>
                  </a:schemeClr>
                </a:solidFill>
                <a:latin typeface="Times New Roman" pitchFamily="18" charset="0"/>
                <a:cs typeface="Times New Roman" pitchFamily="18" charset="0"/>
              </a:rPr>
              <a:t>Meet the learning style Or needs of students.</a:t>
            </a:r>
          </a:p>
          <a:p>
            <a:pPr marL="285750" indent="-285750">
              <a:buFont typeface="Arial" pitchFamily="34" charset="0"/>
              <a:buChar char="•"/>
            </a:pPr>
            <a:r>
              <a:rPr lang="en-US" sz="2400" dirty="0">
                <a:solidFill>
                  <a:schemeClr val="accent5">
                    <a:lumMod val="50000"/>
                  </a:schemeClr>
                </a:solidFill>
                <a:latin typeface="Times New Roman" pitchFamily="18" charset="0"/>
                <a:cs typeface="Times New Roman" pitchFamily="18" charset="0"/>
              </a:rPr>
              <a:t> Improve the efficiency and effectiveness.</a:t>
            </a:r>
          </a:p>
          <a:p>
            <a:pPr marL="285750" indent="-285750">
              <a:buFont typeface="Arial" pitchFamily="34" charset="0"/>
              <a:buChar char="•"/>
            </a:pPr>
            <a:r>
              <a:rPr lang="en-US" sz="2400" dirty="0">
                <a:solidFill>
                  <a:schemeClr val="accent5">
                    <a:lumMod val="50000"/>
                  </a:schemeClr>
                </a:solidFill>
                <a:latin typeface="Times New Roman" pitchFamily="18" charset="0"/>
                <a:cs typeface="Times New Roman" pitchFamily="18" charset="0"/>
              </a:rPr>
              <a:t>They help to clarify, organize and prioritize learning</a:t>
            </a:r>
            <a:r>
              <a:rPr lang="en-US" sz="2400" dirty="0"/>
              <a:t>.</a:t>
            </a:r>
            <a:endParaRPr lang="en-IN" sz="2400" dirty="0"/>
          </a:p>
        </p:txBody>
      </p:sp>
    </p:spTree>
    <p:extLst>
      <p:ext uri="{BB962C8B-B14F-4D97-AF65-F5344CB8AC3E}">
        <p14:creationId xmlns:p14="http://schemas.microsoft.com/office/powerpoint/2010/main" val="18278293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l="-10000" r="-10000"/>
          </a:stretch>
        </a:blipFill>
        <a:effectLst/>
      </p:bgPr>
    </p:bg>
    <p:spTree>
      <p:nvGrpSpPr>
        <p:cNvPr id="1" name=""/>
        <p:cNvGrpSpPr/>
        <p:nvPr/>
      </p:nvGrpSpPr>
      <p:grpSpPr>
        <a:xfrm>
          <a:off x="0" y="0"/>
          <a:ext cx="0" cy="0"/>
          <a:chOff x="0" y="0"/>
          <a:chExt cx="0" cy="0"/>
        </a:xfrm>
      </p:grpSpPr>
      <p:sp>
        <p:nvSpPr>
          <p:cNvPr id="3" name="TextBox 2"/>
          <p:cNvSpPr txBox="1"/>
          <p:nvPr/>
        </p:nvSpPr>
        <p:spPr>
          <a:xfrm>
            <a:off x="24401" y="2924944"/>
            <a:ext cx="8352928" cy="3693319"/>
          </a:xfrm>
          <a:prstGeom prst="rect">
            <a:avLst/>
          </a:prstGeom>
          <a:noFill/>
        </p:spPr>
        <p:txBody>
          <a:bodyPr wrap="square" rtlCol="0">
            <a:spAutoFit/>
          </a:bodyPr>
          <a:lstStyle/>
          <a:p>
            <a:pPr marL="342900" indent="-342900">
              <a:buFont typeface="+mj-lt"/>
              <a:buAutoNum type="arabicPeriod"/>
            </a:pPr>
            <a:r>
              <a:rPr lang="en-US" dirty="0">
                <a:solidFill>
                  <a:schemeClr val="tx2">
                    <a:lumMod val="20000"/>
                    <a:lumOff val="80000"/>
                  </a:schemeClr>
                </a:solidFill>
              </a:rPr>
              <a:t>HTML</a:t>
            </a:r>
          </a:p>
          <a:p>
            <a:r>
              <a:rPr lang="en-US" dirty="0">
                <a:solidFill>
                  <a:schemeClr val="tx2">
                    <a:lumMod val="20000"/>
                    <a:lumOff val="80000"/>
                  </a:schemeClr>
                </a:solidFill>
              </a:rPr>
              <a:t>HTML stands for Hyper Text Markup Language. It is the standard markup language for Creating Web pages. It describes the structure of a Webpage. It consists of a series of elements. HTML elements tell the browser how to display the content.HTML elements label pieces of content such as "this is a heading", "this is a paragraph", "this is a link", etc.</a:t>
            </a:r>
          </a:p>
          <a:p>
            <a:endParaRPr lang="en-US" dirty="0">
              <a:solidFill>
                <a:schemeClr val="tx2">
                  <a:lumMod val="20000"/>
                  <a:lumOff val="80000"/>
                </a:schemeClr>
              </a:solidFill>
            </a:endParaRPr>
          </a:p>
          <a:p>
            <a:r>
              <a:rPr lang="en-US" dirty="0">
                <a:solidFill>
                  <a:schemeClr val="tx2">
                    <a:lumMod val="20000"/>
                    <a:lumOff val="80000"/>
                  </a:schemeClr>
                </a:solidFill>
              </a:rPr>
              <a:t>2. CSS</a:t>
            </a:r>
          </a:p>
          <a:p>
            <a:r>
              <a:rPr lang="en-US" dirty="0">
                <a:solidFill>
                  <a:schemeClr val="tx2">
                    <a:lumMod val="20000"/>
                    <a:lumOff val="80000"/>
                  </a:schemeClr>
                </a:solidFill>
              </a:rPr>
              <a:t>CSS stands for Cascading Style Sheets. CSS describes how HTML elements are to be displayed on screen, paper, or in other media. CSS saves a lot of work. It can control the layout of multiple web pages all at once. External stylesheets are stored in CSS files.</a:t>
            </a:r>
          </a:p>
          <a:p>
            <a:endParaRPr lang="en-US" dirty="0">
              <a:solidFill>
                <a:schemeClr val="tx2">
                  <a:lumMod val="20000"/>
                  <a:lumOff val="80000"/>
                </a:schemeClr>
              </a:solidFill>
            </a:endParaRPr>
          </a:p>
        </p:txBody>
      </p:sp>
      <p:sp>
        <p:nvSpPr>
          <p:cNvPr id="4" name="Rectangle 3">
            <a:extLst>
              <a:ext uri="{FF2B5EF4-FFF2-40B4-BE49-F238E27FC236}">
                <a16:creationId xmlns:a16="http://schemas.microsoft.com/office/drawing/2014/main" xmlns="" id="{3B6C208D-C896-4C22-AC36-537583C55E91}"/>
              </a:ext>
            </a:extLst>
          </p:cNvPr>
          <p:cNvSpPr/>
          <p:nvPr/>
        </p:nvSpPr>
        <p:spPr>
          <a:xfrm>
            <a:off x="-324544" y="1196752"/>
            <a:ext cx="8205631" cy="769441"/>
          </a:xfrm>
          <a:prstGeom prst="rect">
            <a:avLst/>
          </a:prstGeom>
          <a:noFill/>
        </p:spPr>
        <p:txBody>
          <a:bodyPr wrap="square" lIns="91440" tIns="45720" rIns="91440" bIns="45720">
            <a:spAutoFit/>
          </a:bodyPr>
          <a:lstStyle/>
          <a:p>
            <a:pPr algn="ct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Languages and Software Used</a:t>
            </a:r>
            <a:endParaRPr lang="en-IN"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03260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23373" y="1412776"/>
            <a:ext cx="6852884" cy="5078313"/>
          </a:xfrm>
          <a:prstGeom prst="rect">
            <a:avLst/>
          </a:prstGeom>
          <a:noFill/>
        </p:spPr>
        <p:txBody>
          <a:bodyPr wrap="square" rtlCol="0">
            <a:spAutoFit/>
          </a:bodyPr>
          <a:lstStyle/>
          <a:p>
            <a:r>
              <a:rPr lang="en-US" dirty="0">
                <a:solidFill>
                  <a:schemeClr val="tx2">
                    <a:lumMod val="20000"/>
                    <a:lumOff val="80000"/>
                  </a:schemeClr>
                </a:solidFill>
              </a:rPr>
              <a:t>3.JAVASCRIPT</a:t>
            </a:r>
          </a:p>
          <a:p>
            <a:r>
              <a:rPr lang="en-US" dirty="0">
                <a:solidFill>
                  <a:schemeClr val="tx2">
                    <a:lumMod val="20000"/>
                    <a:lumOff val="80000"/>
                  </a:schemeClr>
                </a:solidFill>
              </a:rPr>
              <a:t>JavaScript often abbreviated as JS, is a programming language that conforms to the ECMAScript specification. JavaScript is high-level, often just-in-time compiled, and multiparadigm. It has curly-bracket syntax, dynamic typing, prototype-based object-orientation, and first-class functions.</a:t>
            </a:r>
          </a:p>
          <a:p>
            <a:r>
              <a:rPr lang="en-US" dirty="0">
                <a:solidFill>
                  <a:schemeClr val="tx2">
                    <a:lumMod val="20000"/>
                    <a:lumOff val="80000"/>
                  </a:schemeClr>
                </a:solidFill>
              </a:rPr>
              <a:t>Alongside HTML and CSS, JavaScript is one of the core technologies of the Worldwide Web. JavaScript enables interactive web pages and is an essential part of web applications. </a:t>
            </a:r>
          </a:p>
          <a:p>
            <a:endParaRPr lang="en-US" dirty="0">
              <a:solidFill>
                <a:schemeClr val="tx2">
                  <a:lumMod val="20000"/>
                  <a:lumOff val="80000"/>
                </a:schemeClr>
              </a:solidFill>
            </a:endParaRPr>
          </a:p>
          <a:p>
            <a:r>
              <a:rPr lang="en-US" dirty="0">
                <a:solidFill>
                  <a:schemeClr val="tx2">
                    <a:lumMod val="20000"/>
                    <a:lumOff val="80000"/>
                  </a:schemeClr>
                </a:solidFill>
              </a:rPr>
              <a:t>4. Php</a:t>
            </a:r>
          </a:p>
          <a:p>
            <a:r>
              <a:rPr lang="en-US" dirty="0">
                <a:solidFill>
                  <a:schemeClr val="tx2">
                    <a:lumMod val="20000"/>
                    <a:lumOff val="80000"/>
                  </a:schemeClr>
                </a:solidFill>
              </a:rPr>
              <a:t>PHP is a general-purpose scripting language that is especially suited to web development. It was originally created by Danish-Canadian programmer Rasmus Leadoff in 1994; the PHP reference implementation is now produced by The PHP Group. </a:t>
            </a:r>
            <a:endParaRPr lang="en-IN" dirty="0">
              <a:solidFill>
                <a:schemeClr val="tx2">
                  <a:lumMod val="20000"/>
                  <a:lumOff val="80000"/>
                </a:schemeClr>
              </a:solidFill>
            </a:endParaRPr>
          </a:p>
        </p:txBody>
      </p:sp>
    </p:spTree>
    <p:extLst>
      <p:ext uri="{BB962C8B-B14F-4D97-AF65-F5344CB8AC3E}">
        <p14:creationId xmlns:p14="http://schemas.microsoft.com/office/powerpoint/2010/main" val="728164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l="-10000" r="-10000"/>
          </a:stretch>
        </a:blipFill>
        <a:effectLst/>
      </p:bgPr>
    </p:bg>
    <p:spTree>
      <p:nvGrpSpPr>
        <p:cNvPr id="1" name=""/>
        <p:cNvGrpSpPr/>
        <p:nvPr/>
      </p:nvGrpSpPr>
      <p:grpSpPr>
        <a:xfrm>
          <a:off x="0" y="0"/>
          <a:ext cx="0" cy="0"/>
          <a:chOff x="0" y="0"/>
          <a:chExt cx="0" cy="0"/>
        </a:xfrm>
      </p:grpSpPr>
      <p:sp>
        <p:nvSpPr>
          <p:cNvPr id="4" name="TextBox 3"/>
          <p:cNvSpPr txBox="1"/>
          <p:nvPr/>
        </p:nvSpPr>
        <p:spPr>
          <a:xfrm>
            <a:off x="96102" y="5373216"/>
            <a:ext cx="1177374" cy="646331"/>
          </a:xfrm>
          <a:prstGeom prst="rect">
            <a:avLst/>
          </a:prstGeom>
          <a:noFill/>
        </p:spPr>
        <p:txBody>
          <a:bodyPr wrap="none" rtlCol="0">
            <a:spAutoFit/>
          </a:bodyPr>
          <a:lstStyle/>
          <a:p>
            <a:r>
              <a:rPr lang="en-US" dirty="0">
                <a:solidFill>
                  <a:schemeClr val="tx2">
                    <a:lumMod val="20000"/>
                    <a:lumOff val="80000"/>
                  </a:schemeClr>
                </a:solidFill>
              </a:rPr>
              <a:t>1.XAMPP</a:t>
            </a:r>
          </a:p>
          <a:p>
            <a:r>
              <a:rPr lang="en-US" dirty="0">
                <a:solidFill>
                  <a:schemeClr val="tx2">
                    <a:lumMod val="20000"/>
                    <a:lumOff val="80000"/>
                  </a:schemeClr>
                </a:solidFill>
              </a:rPr>
              <a:t>2.VS-CODE</a:t>
            </a:r>
            <a:endParaRPr lang="en-IN" dirty="0">
              <a:solidFill>
                <a:schemeClr val="tx2">
                  <a:lumMod val="20000"/>
                  <a:lumOff val="80000"/>
                </a:schemeClr>
              </a:solidFill>
            </a:endParaRPr>
          </a:p>
        </p:txBody>
      </p:sp>
      <p:sp>
        <p:nvSpPr>
          <p:cNvPr id="5" name="Rectangle 4">
            <a:extLst>
              <a:ext uri="{FF2B5EF4-FFF2-40B4-BE49-F238E27FC236}">
                <a16:creationId xmlns:a16="http://schemas.microsoft.com/office/drawing/2014/main" xmlns="" id="{4A2D6DCF-1185-4DA1-B199-B8A05942CBF7}"/>
              </a:ext>
            </a:extLst>
          </p:cNvPr>
          <p:cNvSpPr/>
          <p:nvPr/>
        </p:nvSpPr>
        <p:spPr>
          <a:xfrm>
            <a:off x="3203848" y="4509120"/>
            <a:ext cx="2270943"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SOFTWARES</a:t>
            </a:r>
            <a:endParaRPr lang="en-IN"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TextBox 5">
            <a:extLst>
              <a:ext uri="{FF2B5EF4-FFF2-40B4-BE49-F238E27FC236}">
                <a16:creationId xmlns:a16="http://schemas.microsoft.com/office/drawing/2014/main" xmlns="" id="{00DFE9BC-7BE8-47D3-A6F0-726628EF17C8}"/>
              </a:ext>
            </a:extLst>
          </p:cNvPr>
          <p:cNvSpPr txBox="1"/>
          <p:nvPr/>
        </p:nvSpPr>
        <p:spPr>
          <a:xfrm>
            <a:off x="107504" y="1282166"/>
            <a:ext cx="7272808" cy="2585323"/>
          </a:xfrm>
          <a:prstGeom prst="rect">
            <a:avLst/>
          </a:prstGeom>
          <a:noFill/>
        </p:spPr>
        <p:txBody>
          <a:bodyPr wrap="square" rtlCol="0">
            <a:spAutoFit/>
          </a:bodyPr>
          <a:lstStyle/>
          <a:p>
            <a:r>
              <a:rPr lang="en-US" dirty="0">
                <a:solidFill>
                  <a:schemeClr val="tx2">
                    <a:lumMod val="20000"/>
                    <a:lumOff val="80000"/>
                  </a:schemeClr>
                </a:solidFill>
              </a:rPr>
              <a:t>5. MYSQL</a:t>
            </a:r>
          </a:p>
          <a:p>
            <a:r>
              <a:rPr lang="en-US" dirty="0">
                <a:solidFill>
                  <a:schemeClr val="tx2">
                    <a:lumMod val="20000"/>
                    <a:lumOff val="80000"/>
                  </a:schemeClr>
                </a:solidFill>
              </a:rPr>
              <a:t>SQL is a standard language for accessing and manipulating databases.</a:t>
            </a:r>
          </a:p>
          <a:p>
            <a:r>
              <a:rPr lang="en-US" dirty="0">
                <a:solidFill>
                  <a:schemeClr val="tx2">
                    <a:lumMod val="20000"/>
                    <a:lumOff val="80000"/>
                  </a:schemeClr>
                </a:solidFill>
              </a:rPr>
              <a:t>SQL stands for Structured Query Language.</a:t>
            </a:r>
          </a:p>
          <a:p>
            <a:r>
              <a:rPr lang="en-US" dirty="0">
                <a:solidFill>
                  <a:schemeClr val="tx2">
                    <a:lumMod val="20000"/>
                    <a:lumOff val="80000"/>
                  </a:schemeClr>
                </a:solidFill>
              </a:rPr>
              <a:t>SQL can execute queries against a database, retrieve data, insert records in a database, update records ,delete records, create new databases, create new tables in a database, create stored procedures in a database, create views in a database, set permissions on tables, procedures, and views.</a:t>
            </a:r>
          </a:p>
        </p:txBody>
      </p:sp>
    </p:spTree>
    <p:extLst>
      <p:ext uri="{BB962C8B-B14F-4D97-AF65-F5344CB8AC3E}">
        <p14:creationId xmlns:p14="http://schemas.microsoft.com/office/powerpoint/2010/main" val="1420422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3131840" y="980728"/>
            <a:ext cx="2910027" cy="646331"/>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KEY FEATURES</a:t>
            </a:r>
            <a:endParaRPr lang="en-IN"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TextBox 3"/>
          <p:cNvSpPr txBox="1"/>
          <p:nvPr/>
        </p:nvSpPr>
        <p:spPr>
          <a:xfrm>
            <a:off x="3131840" y="2459504"/>
            <a:ext cx="5556329" cy="1938992"/>
          </a:xfrm>
          <a:prstGeom prst="rect">
            <a:avLst/>
          </a:prstGeom>
          <a:noFill/>
        </p:spPr>
        <p:txBody>
          <a:bodyPr wrap="none" rtlCol="0">
            <a:spAutoFit/>
          </a:bodyPr>
          <a:lstStyle/>
          <a:p>
            <a:pPr marL="285750" indent="-285750">
              <a:buFont typeface="Arial" pitchFamily="34" charset="0"/>
              <a:buChar char="•"/>
            </a:pPr>
            <a:r>
              <a:rPr lang="en-US" sz="2400" dirty="0">
                <a:solidFill>
                  <a:schemeClr val="accent5">
                    <a:lumMod val="50000"/>
                  </a:schemeClr>
                </a:solidFill>
              </a:rPr>
              <a:t>Variety of study way</a:t>
            </a:r>
          </a:p>
          <a:p>
            <a:pPr marL="285750" indent="-285750">
              <a:buFont typeface="Arial" pitchFamily="34" charset="0"/>
              <a:buChar char="•"/>
            </a:pPr>
            <a:r>
              <a:rPr lang="en-US" sz="2400" dirty="0">
                <a:solidFill>
                  <a:schemeClr val="accent5">
                    <a:lumMod val="50000"/>
                  </a:schemeClr>
                </a:solidFill>
              </a:rPr>
              <a:t>Worldwide </a:t>
            </a:r>
            <a:r>
              <a:rPr lang="en-US" sz="2400" dirty="0" err="1">
                <a:solidFill>
                  <a:schemeClr val="accent5">
                    <a:lumMod val="50000"/>
                  </a:schemeClr>
                </a:solidFill>
              </a:rPr>
              <a:t>Distibution</a:t>
            </a:r>
            <a:r>
              <a:rPr lang="en-US" sz="2400" dirty="0">
                <a:solidFill>
                  <a:schemeClr val="accent5">
                    <a:lumMod val="50000"/>
                  </a:schemeClr>
                </a:solidFill>
              </a:rPr>
              <a:t> and Sharing</a:t>
            </a:r>
          </a:p>
          <a:p>
            <a:pPr marL="285750" indent="-285750">
              <a:buFont typeface="Arial" pitchFamily="34" charset="0"/>
              <a:buChar char="•"/>
            </a:pPr>
            <a:r>
              <a:rPr lang="en-US" sz="2400" dirty="0">
                <a:solidFill>
                  <a:schemeClr val="accent5">
                    <a:lumMod val="50000"/>
                  </a:schemeClr>
                </a:solidFill>
              </a:rPr>
              <a:t>Flexibility of Study</a:t>
            </a:r>
          </a:p>
          <a:p>
            <a:pPr marL="285750" indent="-285750">
              <a:buFont typeface="Arial" pitchFamily="34" charset="0"/>
              <a:buChar char="•"/>
            </a:pPr>
            <a:r>
              <a:rPr lang="en-US" sz="2400" dirty="0">
                <a:solidFill>
                  <a:schemeClr val="accent5">
                    <a:lumMod val="50000"/>
                  </a:schemeClr>
                </a:solidFill>
              </a:rPr>
              <a:t>Application Forms</a:t>
            </a:r>
          </a:p>
          <a:p>
            <a:pPr marL="285750" indent="-285750">
              <a:buFont typeface="Arial" pitchFamily="34" charset="0"/>
              <a:buChar char="•"/>
            </a:pPr>
            <a:r>
              <a:rPr lang="en-US" sz="2400" dirty="0">
                <a:solidFill>
                  <a:schemeClr val="accent5">
                    <a:lumMod val="50000"/>
                  </a:schemeClr>
                </a:solidFill>
              </a:rPr>
              <a:t>Fun zone</a:t>
            </a:r>
            <a:endParaRPr lang="en-IN" sz="2400" dirty="0">
              <a:solidFill>
                <a:schemeClr val="accent5">
                  <a:lumMod val="50000"/>
                </a:schemeClr>
              </a:solidFill>
            </a:endParaRPr>
          </a:p>
        </p:txBody>
      </p:sp>
    </p:spTree>
    <p:extLst>
      <p:ext uri="{BB962C8B-B14F-4D97-AF65-F5344CB8AC3E}">
        <p14:creationId xmlns:p14="http://schemas.microsoft.com/office/powerpoint/2010/main" val="376658559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25" y="1700808"/>
            <a:ext cx="874536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xmlns="" id="{148DC7A8-7D84-497C-859D-146AE25E74EE}"/>
              </a:ext>
            </a:extLst>
          </p:cNvPr>
          <p:cNvSpPr/>
          <p:nvPr/>
        </p:nvSpPr>
        <p:spPr>
          <a:xfrm>
            <a:off x="3186845" y="764704"/>
            <a:ext cx="2770310"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HOMEPAGE</a:t>
            </a:r>
          </a:p>
        </p:txBody>
      </p:sp>
    </p:spTree>
    <p:extLst>
      <p:ext uri="{BB962C8B-B14F-4D97-AF65-F5344CB8AC3E}">
        <p14:creationId xmlns:p14="http://schemas.microsoft.com/office/powerpoint/2010/main" val="15908606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16100"/>
            <a:ext cx="8984367" cy="497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xmlns="" id="{E8D2E3D8-785B-4B56-ABC3-04B02455DADF}"/>
              </a:ext>
            </a:extLst>
          </p:cNvPr>
          <p:cNvSpPr/>
          <p:nvPr/>
        </p:nvSpPr>
        <p:spPr>
          <a:xfrm>
            <a:off x="2624191" y="764704"/>
            <a:ext cx="3895618"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Contact Form</a:t>
            </a:r>
          </a:p>
        </p:txBody>
      </p:sp>
    </p:spTree>
    <p:extLst>
      <p:ext uri="{BB962C8B-B14F-4D97-AF65-F5344CB8AC3E}">
        <p14:creationId xmlns:p14="http://schemas.microsoft.com/office/powerpoint/2010/main" val="6703688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149</TotalTime>
  <Words>750</Words>
  <Application>Microsoft Office PowerPoint</Application>
  <PresentationFormat>On-screen Show (4:3)</PresentationFormat>
  <Paragraphs>63</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SAUMYA SALONI</dc:creator>
  <cp:lastModifiedBy>SAUMYA SALONI</cp:lastModifiedBy>
  <cp:revision>33</cp:revision>
  <dcterms:created xsi:type="dcterms:W3CDTF">2021-07-12T17:27:27Z</dcterms:created>
  <dcterms:modified xsi:type="dcterms:W3CDTF">2021-07-14T06:15:57Z</dcterms:modified>
</cp:coreProperties>
</file>